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300" r:id="rId6"/>
    <p:sldId id="303" r:id="rId7"/>
    <p:sldId id="301" r:id="rId8"/>
    <p:sldId id="305" r:id="rId9"/>
    <p:sldId id="302" r:id="rId10"/>
    <p:sldId id="304" r:id="rId11"/>
    <p:sldId id="306" r:id="rId12"/>
    <p:sldId id="307" r:id="rId13"/>
    <p:sldId id="308" r:id="rId14"/>
    <p:sldId id="310" r:id="rId15"/>
    <p:sldId id="257" r:id="rId16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7E64-20A3-4631-86BC-AB57FFDCC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40A2A-E71E-4EFC-8F21-328C85F7B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A190F-7B9D-44D6-BB03-1406F945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D0C53-A744-41FE-AF00-D089C22D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4519D-C933-4796-A90D-A562796C9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8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F76F-A572-4EF0-A51E-ACD3B647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C8A48-FE6D-4EB0-A3A7-C01B66523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3E532-F6F7-456B-839D-79E1309F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033F7-457A-4A4A-96B3-6313C082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8C441-0175-472E-8D64-2CEACD7A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B85828-99CA-4242-BD9F-D5CB9387C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42E23-9465-402B-A955-D6ACC6555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E0D3-E0C5-45E9-96BD-8F9522FE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702F5-9E1D-44B9-8F38-A848D701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85B76-0D09-4BC8-8D5A-35BCA921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6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9F5E3-63AE-43F7-A3C4-07E6AF65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9613C-45F0-4E28-B671-5E0F6E73F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418A4-3FEE-4AC7-BB25-C8FFB22E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AB03D-FFE6-442F-8EC9-79BAC904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B522A-0801-49DF-8965-3B30113A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7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19D5-19EE-4A09-98EE-02B4CC32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72221-2DEE-462A-92F2-593FCD5E0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F7E1C-E14C-4BEF-8815-509A0369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0E39D-04E8-42C7-845A-D67AB840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04169-3490-40B6-AE9F-B567F141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0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E7596-8B9E-4436-B93B-3EDC663A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D7D2C-2BBA-4304-A9B8-FF5C64131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EA0EC-30B4-4343-9BBC-69C854413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06E83-D8D5-4778-BABF-A1287C8B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67F07-C74C-4E6B-AB85-1BB3BD20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9D5E1-2959-4F81-92FD-166039FE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7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0358-BA56-49BB-B308-C19C0FA8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81748-14CE-47B2-A23F-3ED914EC8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CA0B0-4517-4A16-B02F-464F6B703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D8F6F-1AC6-4680-A934-E6610567B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381AFF-BDA0-48BC-BD68-159BA97D5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FBA6FB-C347-4164-9B37-8636BB6D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C1F432-91D1-4F93-86FB-2294184A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341BAB-CB45-4129-B47A-60C8BDFE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9ED1-C836-45F7-A20A-75F6EFEB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4FAC7-14BA-41BB-B9CA-59DFCF434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CA409-A824-430D-BE5F-8E7CA680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243DE-BDDC-4D2C-B8D9-DAE50504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F16D8A-5760-48CA-A31C-A324D7AD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529D21-6184-4381-84D1-279081B4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78758-D20F-4106-8A7F-EA3485DA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1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2F4C-6F72-43CF-B3AF-1D0A0FFC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FF74-AA42-41F7-A88B-BE122339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7743D-96D4-4505-9AB5-9A4B4C194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6B5CD-5E2F-4AE3-84E3-F07C31E0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60EE5-2432-4A4A-8E3F-F8B335BD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304EA-CCC7-4522-92D3-9D2CE87C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79FA-6505-4F99-99E3-C8BF268B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FF6284-F7D3-4474-922F-A168E549B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C3E79-EE4F-445A-937E-001CD89A6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5080D-821F-4B19-BFEF-D594F56B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DA4F6-646A-41CC-9D28-4C802095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F5E5F-AF47-4E67-BA56-6CFD2778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8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66197C-884C-4521-9363-6800AF971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697FD-3191-49EB-8704-9816B2939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E470C-1355-496D-959C-404A18098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73C2-8A53-4DD5-8CB2-03982311637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51176-6558-4226-9E13-B9C60A0FD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92AD-B6A2-4FA6-AE06-8FB1FD89C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re.public.polimi.it/retrieve/handle/11311/1144467/513367/SECRYPT_2020_118_CR.pdf" TargetMode="External"/><Relationship Id="rId3" Type="http://schemas.openxmlformats.org/officeDocument/2006/relationships/hyperlink" Target="https://eprint.iacr.org/2016/858.pdf" TargetMode="External"/><Relationship Id="rId7" Type="http://schemas.openxmlformats.org/officeDocument/2006/relationships/hyperlink" Target="https://eprint.iacr.org/2019/1423" TargetMode="External"/><Relationship Id="rId2" Type="http://schemas.openxmlformats.org/officeDocument/2006/relationships/hyperlink" Target="https://bikesuite.org/files/v4.0/BIKE_Spec.2020.05.03.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print.iacr.org/2019/1434.pdf" TargetMode="External"/><Relationship Id="rId5" Type="http://schemas.openxmlformats.org/officeDocument/2006/relationships/hyperlink" Target="https://eprint.iacr.org/2018/1207" TargetMode="External"/><Relationship Id="rId4" Type="http://schemas.openxmlformats.org/officeDocument/2006/relationships/hyperlink" Target="https://eprint.iacr.org/2018/1223.pdf" TargetMode="External"/><Relationship Id="rId9" Type="http://schemas.openxmlformats.org/officeDocument/2006/relationships/hyperlink" Target="https://web.stanford.edu/class/ee388/papers/ErrorFloor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45F62-DD71-42C2-9246-DA78785579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QC-MDPC (BIKE)</a:t>
            </a:r>
            <a:br>
              <a:rPr lang="en-US" dirty="0"/>
            </a:br>
            <a:r>
              <a:rPr lang="en-US" dirty="0"/>
              <a:t>Failure Analysis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18552-DF7D-495C-B26A-39D5B145B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Ray Perlner</a:t>
            </a:r>
          </a:p>
        </p:txBody>
      </p:sp>
    </p:spTree>
    <p:extLst>
      <p:ext uri="{BB962C8B-B14F-4D97-AF65-F5344CB8AC3E}">
        <p14:creationId xmlns:p14="http://schemas.microsoft.com/office/powerpoint/2010/main" val="2285490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82EA2-3391-4592-9003-5A22718E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Amplification</a:t>
            </a:r>
            <a:br>
              <a:rPr lang="en-US" dirty="0"/>
            </a:br>
            <a:r>
              <a:rPr lang="en-US" dirty="0"/>
              <a:t>[Nilsson, Johansson, Wagner 2018]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780DD-B0A9-401D-BCE0-F8263C27A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Builds upon distance spectrum idea from GJS attack</a:t>
            </a:r>
          </a:p>
          <a:p>
            <a:r>
              <a:rPr lang="en-US" dirty="0"/>
              <a:t>Can use a known decryption failure to build other ciphertexts more likely to produce a decryption failure</a:t>
            </a:r>
          </a:p>
          <a:p>
            <a:pPr lvl="1"/>
            <a:r>
              <a:rPr lang="en-US" dirty="0"/>
              <a:t>This means that the majority of the cost of the attack involves finding the first decryption failure</a:t>
            </a:r>
          </a:p>
          <a:p>
            <a:r>
              <a:rPr lang="en-US" dirty="0"/>
              <a:t>If the number of iterations to used to decode is variable, that side channel information can be used to speed up finding the first decryption failure</a:t>
            </a:r>
          </a:p>
          <a:p>
            <a:pPr lvl="1"/>
            <a:r>
              <a:rPr lang="en-US" dirty="0"/>
              <a:t>We think BIKE’s current implementation is constant time, and if we discover it isn’t, we will expect them to fix it</a:t>
            </a:r>
          </a:p>
        </p:txBody>
      </p:sp>
    </p:spTree>
    <p:extLst>
      <p:ext uri="{BB962C8B-B14F-4D97-AF65-F5344CB8AC3E}">
        <p14:creationId xmlns:p14="http://schemas.microsoft.com/office/powerpoint/2010/main" val="3927536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1C41B-A0DC-4A2F-93E8-4E533C03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Error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B795FC-408B-4BE3-8E75-D69BC75683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the DFR is high,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−35</m:t>
                        </m:r>
                      </m:sup>
                    </m:sSup>
                  </m:oMath>
                </a14:m>
                <a:r>
                  <a:rPr lang="en-US" dirty="0"/>
                  <a:t> or more, it can be directly measured</a:t>
                </a:r>
              </a:p>
              <a:p>
                <a:r>
                  <a:rPr lang="en-US" dirty="0"/>
                  <a:t>But, to protect against known attacks, need DFR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dirty="0"/>
                  <a:t>, and to prove security need DFR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128</m:t>
                        </m:r>
                      </m:sup>
                    </m:sSup>
                  </m:oMath>
                </a14:m>
                <a:r>
                  <a:rPr lang="en-US" dirty="0"/>
                  <a:t> (Cat 1) or DFR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92</m:t>
                        </m:r>
                      </m:sup>
                    </m:sSup>
                  </m:oMath>
                </a14:m>
                <a:r>
                  <a:rPr lang="en-US" dirty="0"/>
                  <a:t> (Cat 3) </a:t>
                </a:r>
              </a:p>
              <a:p>
                <a:r>
                  <a:rPr lang="en-US" dirty="0"/>
                  <a:t>How do we know when we reach these targets if we cannot directly measure the DFR?</a:t>
                </a:r>
              </a:p>
              <a:p>
                <a:pPr lvl="1"/>
                <a:r>
                  <a:rPr lang="en-US" dirty="0" err="1"/>
                  <a:t>LEDAcrypt’s</a:t>
                </a:r>
                <a:r>
                  <a:rPr lang="en-US" dirty="0"/>
                  <a:t> approach was to use really conservative parameters (~50% larger key sizes than BIKE) and get a loose upper bound on the DFR</a:t>
                </a:r>
              </a:p>
              <a:p>
                <a:pPr lvl="2"/>
                <a:r>
                  <a:rPr lang="en-US" dirty="0"/>
                  <a:t>But they had other problems (attacked and patched in 2</a:t>
                </a:r>
                <a:r>
                  <a:rPr lang="en-US" baseline="30000" dirty="0"/>
                  <a:t>nd</a:t>
                </a:r>
                <a:r>
                  <a:rPr lang="en-US" dirty="0"/>
                  <a:t> round, due to extra structure removed in patch)</a:t>
                </a:r>
              </a:p>
              <a:p>
                <a:pPr lvl="1"/>
                <a:r>
                  <a:rPr lang="en-US" dirty="0"/>
                  <a:t>BIKE derives a curve to fit the relation between the parameter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and the DFR from a Markov model with simplified </a:t>
                </a:r>
                <a:r>
                  <a:rPr lang="en-US" dirty="0" err="1"/>
                  <a:t>asssumptions</a:t>
                </a:r>
                <a:r>
                  <a:rPr lang="en-US" dirty="0"/>
                  <a:t>, and extrapolates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B795FC-408B-4BE3-8E75-D69BC75683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 r="-696" b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482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298696-519E-4709-B061-7C92F4C1F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Markov Model and Extrapolation</a:t>
            </a:r>
            <a:br>
              <a:rPr lang="en-US" dirty="0"/>
            </a:br>
            <a:r>
              <a:rPr lang="en-US" sz="3100" dirty="0"/>
              <a:t>[</a:t>
            </a:r>
            <a:r>
              <a:rPr lang="en-US" sz="3100" dirty="0" err="1"/>
              <a:t>Sendrier</a:t>
            </a:r>
            <a:r>
              <a:rPr lang="en-US" sz="3100" dirty="0"/>
              <a:t>, </a:t>
            </a:r>
            <a:r>
              <a:rPr lang="en-US" sz="3100" dirty="0" err="1"/>
              <a:t>Vasseur</a:t>
            </a:r>
            <a:r>
              <a:rPr lang="en-US" sz="3100" dirty="0"/>
              <a:t> 2018], [</a:t>
            </a:r>
            <a:r>
              <a:rPr lang="en-US" sz="3100" dirty="0" err="1"/>
              <a:t>Sendrier</a:t>
            </a:r>
            <a:r>
              <a:rPr lang="en-US" sz="3100" dirty="0"/>
              <a:t>, </a:t>
            </a:r>
            <a:r>
              <a:rPr lang="en-US" sz="3100" dirty="0" err="1"/>
              <a:t>Vasseur</a:t>
            </a:r>
            <a:r>
              <a:rPr lang="en-US" sz="3100" dirty="0"/>
              <a:t> 2019], [Drucker, Gueron, </a:t>
            </a:r>
            <a:r>
              <a:rPr lang="en-US" sz="3100" dirty="0" err="1"/>
              <a:t>Kostic</a:t>
            </a:r>
            <a:r>
              <a:rPr lang="en-US" sz="3100" dirty="0"/>
              <a:t> 2019]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5000D2D-4159-417D-9719-DDC48F340F9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29174" y="1602297"/>
                <a:ext cx="5181600" cy="4574666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dirty="0"/>
                  <a:t>Simulate a simplified decoding algorithm using a Markov model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dirty="0"/>
                  <a:t>Drawbacks:</a:t>
                </a:r>
              </a:p>
              <a:p>
                <a:pPr lvl="2">
                  <a:lnSpc>
                    <a:spcPct val="100000"/>
                  </a:lnSpc>
                </a:pPr>
                <a:r>
                  <a:rPr lang="en-US" dirty="0"/>
                  <a:t>Doesn’t analyze actual BIKE decoder, but one which is simpler and empirically less efficient</a:t>
                </a:r>
              </a:p>
              <a:p>
                <a:pPr lvl="2">
                  <a:lnSpc>
                    <a:spcPct val="100000"/>
                  </a:lnSpc>
                </a:pPr>
                <a:r>
                  <a:rPr lang="en-US" dirty="0"/>
                  <a:t>Treats bits of syndrome as independent random variables</a:t>
                </a:r>
              </a:p>
              <a:p>
                <a:pPr lvl="2">
                  <a:lnSpc>
                    <a:spcPct val="100000"/>
                  </a:lnSpc>
                </a:pPr>
                <a:r>
                  <a:rPr lang="en-US" dirty="0"/>
                  <a:t>Treats any weight t decoding as a success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dirty="0"/>
                  <a:t>Uses the derived form (exponential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up to a critical value, then exponential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 no kink) to extrapolate DFR assuming critical point is as soon as it can be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dirty="0"/>
                  <a:t>That this extrapolation works “long enough” is called concavity assumption in                  [</a:t>
                </a:r>
                <a:r>
                  <a:rPr lang="en-US" dirty="0" err="1"/>
                  <a:t>Sendrier</a:t>
                </a:r>
                <a:r>
                  <a:rPr lang="en-US" dirty="0"/>
                  <a:t>, </a:t>
                </a:r>
                <a:r>
                  <a:rPr lang="en-US" dirty="0" err="1"/>
                  <a:t>Vasseur</a:t>
                </a:r>
                <a:r>
                  <a:rPr lang="en-US" dirty="0"/>
                  <a:t> 2019]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dirty="0"/>
                  <a:t>Error floors suggest it can’t work forever, but might work long enough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5000D2D-4159-417D-9719-DDC48F340F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9174" y="1602297"/>
                <a:ext cx="5181600" cy="4574666"/>
              </a:xfrm>
              <a:blipFill>
                <a:blip r:embed="rId2"/>
                <a:stretch>
                  <a:fillRect l="-1059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2D2427A-D44B-4C28-AEB2-1F48C6B77A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37308" y="1798931"/>
            <a:ext cx="5181600" cy="307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73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CBF1A-37C0-4147-A703-3A25CB0C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34000" cy="1325563"/>
          </a:xfrm>
        </p:spPr>
        <p:txBody>
          <a:bodyPr>
            <a:normAutofit/>
          </a:bodyPr>
          <a:lstStyle/>
          <a:p>
            <a:r>
              <a:rPr lang="en-US" dirty="0"/>
              <a:t>Error Floors</a:t>
            </a:r>
            <a:br>
              <a:rPr lang="en-US" dirty="0"/>
            </a:br>
            <a:r>
              <a:rPr lang="en-US" sz="1800" dirty="0"/>
              <a:t>Image on right from [Richardson] </a:t>
            </a:r>
            <a:r>
              <a:rPr lang="en-US" sz="2000" dirty="0"/>
              <a:t>illustrating similar phenomenon in related code to BIKE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EFBCED-4074-4B32-B40C-9904AEE7825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This means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is a valid generator matrix for the QC-MDPC code underlying BIKE, and its rows are codewords of weight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If the error pattern shares at least w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one bits with a short codeword, there is another codeword with the same syndrome, and decryption must fail with at least 50% probability</a:t>
                </a:r>
              </a:p>
              <a:p>
                <a:r>
                  <a:rPr lang="en-US" dirty="0"/>
                  <a:t>For category 1 BIKE parameters this means the DFR is at least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−346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EFBCED-4074-4B32-B40C-9904AEE782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647" t="-840" r="-1059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53F6D-FB9A-4B5F-8664-0AF46CB772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C9D5D2-6B45-4C6C-BA92-DA3138CBB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2626" y="886815"/>
            <a:ext cx="5993035" cy="529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183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ABC09-991A-48F6-A8D9-65F30104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Directions for Future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7F4880-0FEF-4813-BC50-8B586EC2CB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Can we get a tighter proven bound on DFR , preferably with a more efficient decoder, than what the </a:t>
                </a:r>
                <a:r>
                  <a:rPr lang="en-US" dirty="0" err="1"/>
                  <a:t>LEDAcrypt</a:t>
                </a:r>
                <a:r>
                  <a:rPr lang="en-US" dirty="0"/>
                  <a:t> team did</a:t>
                </a:r>
              </a:p>
              <a:p>
                <a:pPr lvl="1"/>
                <a:r>
                  <a:rPr lang="en-US" dirty="0"/>
                  <a:t>Maybe some kind of computer aided proof?</a:t>
                </a:r>
              </a:p>
              <a:p>
                <a:pPr lvl="1"/>
                <a:r>
                  <a:rPr lang="en-US" dirty="0"/>
                  <a:t>This is the dream, but I have no idea how to do it</a:t>
                </a:r>
              </a:p>
              <a:p>
                <a:r>
                  <a:rPr lang="en-US" dirty="0"/>
                  <a:t>Can we test the convexity assumption with the real decoder</a:t>
                </a:r>
              </a:p>
              <a:p>
                <a:pPr lvl="1"/>
                <a:r>
                  <a:rPr lang="en-US" dirty="0"/>
                  <a:t>Use parameters targeting a low security parameter, so we can directly measure error floor area</a:t>
                </a:r>
              </a:p>
              <a:p>
                <a:pPr lvl="1"/>
                <a:r>
                  <a:rPr lang="en-US" dirty="0"/>
                  <a:t>Use normal, or intermediate parameters, but amplify error floor phenomenon by choosing error vectors near (but not within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/2 </m:t>
                    </m:r>
                  </m:oMath>
                </a14:m>
                <a:r>
                  <a:rPr lang="en-US" dirty="0"/>
                  <a:t>of) known, short codewords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7F4880-0FEF-4813-BC50-8B586EC2CB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3667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47A53-1027-4E62-AB3D-1DB93EF3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D6A51-39F6-4B55-95A1-D4FF0E54E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Latest BIKE spec. </a:t>
            </a:r>
            <a:r>
              <a:rPr lang="en-US" dirty="0">
                <a:hlinkClick r:id="rId2"/>
              </a:rPr>
              <a:t>https://bikesuite.org/files/v4.0/BIKE_Spec.2020.05.03.1.pdf</a:t>
            </a:r>
            <a:endParaRPr lang="en-US" dirty="0"/>
          </a:p>
          <a:p>
            <a:r>
              <a:rPr lang="en-US" dirty="0"/>
              <a:t>Reaction attack</a:t>
            </a:r>
          </a:p>
          <a:p>
            <a:pPr lvl="1"/>
            <a:r>
              <a:rPr lang="en-US" dirty="0"/>
              <a:t>Guo, Johansson, </a:t>
            </a:r>
            <a:r>
              <a:rPr lang="en-US" dirty="0" err="1"/>
              <a:t>Stankovski</a:t>
            </a:r>
            <a:r>
              <a:rPr lang="en-US" dirty="0"/>
              <a:t> 2016: </a:t>
            </a:r>
            <a:r>
              <a:rPr lang="en-US" dirty="0">
                <a:hlinkClick r:id="rId3"/>
              </a:rPr>
              <a:t>https://eprint.iacr.org/2016/858.pdf</a:t>
            </a:r>
            <a:endParaRPr lang="en-US" dirty="0"/>
          </a:p>
          <a:p>
            <a:r>
              <a:rPr lang="en-US" dirty="0"/>
              <a:t>Error Amplification</a:t>
            </a:r>
          </a:p>
          <a:p>
            <a:pPr lvl="1"/>
            <a:r>
              <a:rPr lang="en-US" dirty="0"/>
              <a:t>Nilsson, Johansson, Wagner 2018: </a:t>
            </a:r>
            <a:r>
              <a:rPr lang="en-US" dirty="0">
                <a:hlinkClick r:id="rId4"/>
              </a:rPr>
              <a:t>https://eprint.iacr.org/2018/1223.pdf</a:t>
            </a:r>
            <a:endParaRPr lang="en-US" dirty="0"/>
          </a:p>
          <a:p>
            <a:r>
              <a:rPr lang="en-US" dirty="0"/>
              <a:t>Estimating/bounding failure rate</a:t>
            </a:r>
          </a:p>
          <a:p>
            <a:pPr lvl="1"/>
            <a:r>
              <a:rPr lang="en-US" dirty="0"/>
              <a:t>Markovian analysis (Simple decoder, infinite iterations)</a:t>
            </a:r>
          </a:p>
          <a:p>
            <a:pPr lvl="2"/>
            <a:r>
              <a:rPr lang="en-US" dirty="0"/>
              <a:t>[</a:t>
            </a:r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2018]: </a:t>
            </a:r>
            <a:r>
              <a:rPr lang="en-US" dirty="0">
                <a:hlinkClick r:id="rId5"/>
              </a:rPr>
              <a:t>https://eprint.iacr.org/2018/1207</a:t>
            </a:r>
            <a:endParaRPr lang="en-US" dirty="0"/>
          </a:p>
          <a:p>
            <a:pPr lvl="1"/>
            <a:r>
              <a:rPr lang="en-US" dirty="0"/>
              <a:t>Extrapolation (Backflip decoder)</a:t>
            </a:r>
          </a:p>
          <a:p>
            <a:pPr lvl="2"/>
            <a:r>
              <a:rPr lang="en-US" dirty="0"/>
              <a:t>[</a:t>
            </a:r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2019]: </a:t>
            </a:r>
            <a:r>
              <a:rPr lang="en-US" dirty="0">
                <a:hlinkClick r:id="rId6"/>
              </a:rPr>
              <a:t>https://eprint.iacr.org/2019/1434.pdf</a:t>
            </a:r>
            <a:endParaRPr lang="en-US" dirty="0"/>
          </a:p>
          <a:p>
            <a:pPr lvl="1"/>
            <a:r>
              <a:rPr lang="en-US" dirty="0"/>
              <a:t>Extrapolation (Black and Gray Decoder)</a:t>
            </a:r>
          </a:p>
          <a:p>
            <a:pPr lvl="2"/>
            <a:r>
              <a:rPr lang="en-US" dirty="0"/>
              <a:t>[Drucker, Gueron, </a:t>
            </a:r>
            <a:r>
              <a:rPr lang="en-US" dirty="0" err="1"/>
              <a:t>Kostic</a:t>
            </a:r>
            <a:r>
              <a:rPr lang="en-US" dirty="0"/>
              <a:t> 2019]: </a:t>
            </a:r>
            <a:r>
              <a:rPr lang="en-US" dirty="0">
                <a:hlinkClick r:id="rId7"/>
              </a:rPr>
              <a:t>https://eprint.iacr.org/2019/1423</a:t>
            </a:r>
            <a:endParaRPr lang="en-US" dirty="0"/>
          </a:p>
          <a:p>
            <a:pPr lvl="1"/>
            <a:r>
              <a:rPr lang="en-US" dirty="0"/>
              <a:t>Explicit bounds for 1 (tight) or 2 (loose) iterations (IR BF Decoder)</a:t>
            </a:r>
          </a:p>
          <a:p>
            <a:pPr lvl="2"/>
            <a:r>
              <a:rPr lang="en-US" dirty="0"/>
              <a:t>[</a:t>
            </a:r>
            <a:r>
              <a:rPr lang="en-US" dirty="0" err="1"/>
              <a:t>Baldi</a:t>
            </a:r>
            <a:r>
              <a:rPr lang="en-US" dirty="0"/>
              <a:t> et al. 2020] </a:t>
            </a:r>
            <a:r>
              <a:rPr lang="en-US" dirty="0">
                <a:hlinkClick r:id="rId8"/>
              </a:rPr>
              <a:t>https://re.public.polimi.it/retrieve/handle/11311/1144467/513367/SECRYPT_2020_118_CR.pdf</a:t>
            </a:r>
            <a:endParaRPr lang="en-US" dirty="0"/>
          </a:p>
          <a:p>
            <a:r>
              <a:rPr lang="en-US" dirty="0"/>
              <a:t>Describing error floors (I don’t think this paper originated the idea):</a:t>
            </a:r>
          </a:p>
          <a:p>
            <a:pPr lvl="2"/>
            <a:r>
              <a:rPr lang="en-US" dirty="0"/>
              <a:t>[Richardson]: </a:t>
            </a:r>
            <a:r>
              <a:rPr lang="en-US" dirty="0">
                <a:hlinkClick r:id="rId9"/>
              </a:rPr>
              <a:t>https://web.stanford.edu/class/ee388/papers/ErrorFloors.pdf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7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D5E1-D376-4E91-B5B1-A86913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58C806-8EB5-45EB-8D7C-7B44E3EC43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BIKE is a code based KEM and a 3</a:t>
                </a:r>
                <a:r>
                  <a:rPr lang="en-US" baseline="30000" dirty="0"/>
                  <a:t>rd</a:t>
                </a:r>
                <a:r>
                  <a:rPr lang="en-US" dirty="0"/>
                  <a:t> round candidate in the NIST PQC standardization process</a:t>
                </a:r>
              </a:p>
              <a:p>
                <a:r>
                  <a:rPr lang="en-US" dirty="0"/>
                  <a:t>It uses the </a:t>
                </a:r>
                <a:r>
                  <a:rPr lang="en-US" dirty="0" err="1"/>
                  <a:t>Niederreiter</a:t>
                </a:r>
                <a:r>
                  <a:rPr lang="en-US" dirty="0"/>
                  <a:t> variant of the </a:t>
                </a:r>
                <a:r>
                  <a:rPr lang="en-US" dirty="0" err="1"/>
                  <a:t>McEliece</a:t>
                </a:r>
                <a:r>
                  <a:rPr lang="en-US" dirty="0"/>
                  <a:t> Construction, with a QC-MDPC code</a:t>
                </a:r>
              </a:p>
              <a:p>
                <a:pPr lvl="1"/>
                <a:r>
                  <a:rPr lang="en-US" dirty="0"/>
                  <a:t>Alternately, this could be viewed as the NTRU construction with Hamming metric</a:t>
                </a:r>
              </a:p>
              <a:p>
                <a:r>
                  <a:rPr lang="en-US" dirty="0"/>
                  <a:t>Unlike </a:t>
                </a:r>
                <a:r>
                  <a:rPr lang="en-US" dirty="0" err="1"/>
                  <a:t>Goppa</a:t>
                </a:r>
                <a:r>
                  <a:rPr lang="en-US" dirty="0"/>
                  <a:t> </a:t>
                </a:r>
                <a:r>
                  <a:rPr lang="en-US" dirty="0" err="1"/>
                  <a:t>McEliece</a:t>
                </a:r>
                <a:r>
                  <a:rPr lang="en-US" dirty="0"/>
                  <a:t>, QC-MDPC </a:t>
                </a:r>
                <a:r>
                  <a:rPr lang="en-US" dirty="0" err="1"/>
                  <a:t>McEliece</a:t>
                </a:r>
                <a:r>
                  <a:rPr lang="en-US" dirty="0"/>
                  <a:t> has a decoder that sometimes fails</a:t>
                </a:r>
              </a:p>
              <a:p>
                <a:r>
                  <a:rPr lang="en-US" dirty="0"/>
                  <a:t>In order to get IND-CCA security for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dirty="0"/>
                  <a:t> queries, the failure rate must be very low</a:t>
                </a:r>
              </a:p>
              <a:p>
                <a:r>
                  <a:rPr lang="en-US" dirty="0"/>
                  <a:t>The BIKE team’s best estimates of the failure rate for BIKE’s parameters is low enough</a:t>
                </a:r>
              </a:p>
              <a:p>
                <a:pPr lvl="1"/>
                <a:r>
                  <a:rPr lang="en-US" dirty="0"/>
                  <a:t>But are the estimates correct?</a:t>
                </a:r>
              </a:p>
              <a:p>
                <a:pPr lvl="1"/>
                <a:r>
                  <a:rPr lang="en-US" dirty="0"/>
                  <a:t>The BIKE team does not claim their estimates are correct, and therefore only claims IND-CPA security</a:t>
                </a:r>
              </a:p>
              <a:p>
                <a:pPr lvl="1"/>
                <a:r>
                  <a:rPr lang="en-US" dirty="0"/>
                  <a:t>Can we do more to confirm or disconfirm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58C806-8EB5-45EB-8D7C-7B44E3EC43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77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82B0B5-827F-412B-A713-721CEB3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Coding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Generator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en-US" sz="240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Parity Check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begChr m:val="["/>
                          <m:endChr m:val="|"/>
                          <m:ctrlPr>
                            <a:rPr lang="en-US" alt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en-US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600" dirty="0">
                    <a:solidFill>
                      <a:srgbClr val="FF0000"/>
                    </a:solidFill>
                  </a:rPr>
                  <a:t>Defining feature: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sz="2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sz="2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en-US" sz="2600" baseline="300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Codewords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/>
                  <a:t> may either be defined as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i="1" dirty="0"/>
                  <a:t>n</a:t>
                </a:r>
                <a:r>
                  <a:rPr lang="en-US" altLang="en-US" sz="2000" dirty="0"/>
                  <a:t>-bit vectors that can be expressed as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>
                        <a:latin typeface="Cambria Math" panose="02040503050406030204" pitchFamily="18" charset="0"/>
                      </a:rPr>
                      <m:t>𝑚𝐺</m:t>
                    </m:r>
                  </m:oMath>
                </a14:m>
                <a:r>
                  <a:rPr lang="en-US" alt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2000" dirty="0"/>
                  <a:t>-bit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Solutions to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𝐻𝑥</m:t>
                    </m:r>
                    <m:r>
                      <a:rPr lang="en-US" altLang="en-US" sz="20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0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82" t="-2661" r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Syndrome: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altLang="en-US" sz="24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2400" i="1" dirty="0" err="1">
                            <a:latin typeface="Cambria Math" panose="02040503050406030204" pitchFamily="18" charset="0"/>
                          </a:rPr>
                          <m:t>𝑚𝐺</m:t>
                        </m:r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400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baseline="30000" dirty="0"/>
                  <a:t> </a:t>
                </a:r>
                <a:r>
                  <a:rPr lang="en-US" altLang="en-US" sz="2000" dirty="0"/>
                  <a:t>Mapping </a:t>
                </a:r>
                <a:r>
                  <a:rPr lang="en-US" altLang="en-US" sz="2000" i="1" dirty="0"/>
                  <a:t>s</a:t>
                </a:r>
                <a:r>
                  <a:rPr lang="en-US" altLang="en-US" sz="2000" dirty="0"/>
                  <a:t> to minimal weight </a:t>
                </a:r>
                <a:r>
                  <a:rPr lang="en-US" altLang="en-US" sz="2000" i="1" dirty="0"/>
                  <a:t>e</a:t>
                </a:r>
                <a:r>
                  <a:rPr lang="en-US" altLang="en-US" sz="2000" dirty="0"/>
                  <a:t> is sometimes easy but NP hard in general.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McEliece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400" dirty="0"/>
                  <a:t>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Niederreiter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en-US" sz="2400" dirty="0"/>
                  <a:t> 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Note: Both “</a:t>
                </a:r>
                <a:r>
                  <a:rPr lang="en-US" altLang="en-US" sz="2000" dirty="0" err="1"/>
                  <a:t>McEliece</a:t>
                </a:r>
                <a:r>
                  <a:rPr lang="en-US" altLang="en-US" sz="2000" dirty="0"/>
                  <a:t>” and </a:t>
                </a:r>
                <a:r>
                  <a:rPr lang="en-US" altLang="en-US" sz="2000" dirty="0" err="1"/>
                  <a:t>Niederreiter</a:t>
                </a:r>
                <a:r>
                  <a:rPr lang="en-US" altLang="en-US" sz="2000" dirty="0"/>
                  <a:t> KEMs for BIKE use Hash(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000" dirty="0"/>
                  <a:t>) as shared secret.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647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C165-EA91-4A80-8BFE-8658F1F3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Construction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Niederreiter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Public key: </a:t>
                </a:r>
                <a:r>
                  <a:rPr lang="en-US" dirty="0" err="1"/>
                  <a:t>Blockwise</a:t>
                </a:r>
                <a:r>
                  <a:rPr lang="en-US" dirty="0"/>
                  <a:t> cyclic </a:t>
                </a:r>
                <a:r>
                  <a:rPr lang="en-US" i="1" dirty="0"/>
                  <a:t>parity check </a:t>
                </a:r>
                <a:r>
                  <a:rPr lang="en-US" dirty="0"/>
                  <a:t>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;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is “short” (weight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) in </a:t>
                </a:r>
                <a:r>
                  <a:rPr lang="en-US" i="1" dirty="0"/>
                  <a:t>Hamming metric  </a:t>
                </a:r>
              </a:p>
              <a:p>
                <a:endParaRPr lang="en-US" i="1" dirty="0"/>
              </a:p>
              <a:p>
                <a:r>
                  <a:rPr lang="en-US" dirty="0"/>
                  <a:t>Ciphertext: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“short” (weight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) in </a:t>
                </a:r>
                <a:r>
                  <a:rPr lang="en-US" i="1" dirty="0"/>
                  <a:t>Hamming metric</a:t>
                </a:r>
              </a:p>
              <a:p>
                <a:endParaRPr lang="en-US" dirty="0"/>
              </a:p>
              <a:p>
                <a:r>
                  <a:rPr lang="en-US" dirty="0"/>
                  <a:t>Decoding</a:t>
                </a:r>
              </a:p>
              <a:p>
                <a:pPr lvl="1"/>
                <a:r>
                  <a:rPr lang="en-US" dirty="0"/>
                  <a:t>Private key allows decoding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using </a:t>
                </a:r>
              </a:p>
              <a:p>
                <a:pPr lvl="2"/>
                <a:r>
                  <a:rPr lang="en-US" dirty="0"/>
                  <a:t>Bit flipping algorithm</a:t>
                </a:r>
              </a:p>
              <a:p>
                <a:pPr lvl="1"/>
                <a:r>
                  <a:rPr lang="en-US" dirty="0"/>
                  <a:t>If decoding succeeds,  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to derive a shared secret</a:t>
                </a:r>
              </a:p>
              <a:p>
                <a:pPr lvl="1"/>
                <a:r>
                  <a:rPr lang="en-US" dirty="0"/>
                  <a:t>Combine with Fujisaki-Okamoto transform for CCA security, if failure rate is low enough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97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8607-184E-4276-9046-02F33FC8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346A92-4547-4392-ADC7-F57CA2A8CC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Note: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are approximately equal to the security parameter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/>
                  <a:t>To lower the DFR, increase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 while fixing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346A92-4547-4392-ADC7-F57CA2A8CC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D0205B1-3D2E-46E4-A575-4C22F3750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949" y="1690688"/>
            <a:ext cx="4550019" cy="11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8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FB28-78C6-4233-960D-FE5DC6834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Bit-Flipping Decoder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C21A42-B250-4326-AB9C-D5FDB9DC9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52755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We want to solve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Think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matrices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-sparse,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the sum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columns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Each column has weight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not many bits cancel</a:t>
                </a:r>
              </a:p>
              <a:p>
                <a:pPr lvl="1"/>
                <a:r>
                  <a:rPr lang="en-US" dirty="0"/>
                  <a:t>So the columns in the sum (with same index as nonzero bits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) share a lot of nonzero bits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Iterated algorithm to decode</a:t>
                </a:r>
              </a:p>
              <a:p>
                <a:pPr lvl="1"/>
                <a:r>
                  <a:rPr lang="en-US" dirty="0"/>
                  <a:t>Guess that the columns with a lot of 1s in common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are nonzero bits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Subtract off the syndrome corresponding to the guess from both sides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Resulting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you’re done. Otherwise, try to decode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same way as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C21A42-B250-4326-AB9C-D5FDB9DC9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527550"/>
              </a:xfrm>
              <a:blipFill>
                <a:blip r:embed="rId2"/>
                <a:stretch>
                  <a:fillRect l="-696" t="-942" b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0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DB955-985C-40E7-B222-D92D30E4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Decoders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24227-0C85-477B-BFDB-A50D3584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variants of the basic bit flipping decoder have been proposed</a:t>
            </a:r>
          </a:p>
          <a:p>
            <a:pPr lvl="1"/>
            <a:r>
              <a:rPr lang="en-US" dirty="0"/>
              <a:t>Backflip decoder (2</a:t>
            </a:r>
            <a:r>
              <a:rPr lang="en-US" baseline="30000" dirty="0"/>
              <a:t>nd</a:t>
            </a:r>
            <a:r>
              <a:rPr lang="en-US" dirty="0"/>
              <a:t> round) [</a:t>
            </a:r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2019] </a:t>
            </a:r>
          </a:p>
          <a:p>
            <a:pPr lvl="1"/>
            <a:r>
              <a:rPr lang="en-US" dirty="0"/>
              <a:t>Black-Grey-Flip (BGF) decoder (pre-3</a:t>
            </a:r>
            <a:r>
              <a:rPr lang="en-US" baseline="30000" dirty="0"/>
              <a:t>rd</a:t>
            </a:r>
            <a:r>
              <a:rPr lang="en-US" dirty="0"/>
              <a:t> round) [Drucker, Gueron, </a:t>
            </a:r>
            <a:r>
              <a:rPr lang="en-US" dirty="0" err="1"/>
              <a:t>Kostic</a:t>
            </a:r>
            <a:r>
              <a:rPr lang="en-US" dirty="0"/>
              <a:t> 2019]</a:t>
            </a:r>
          </a:p>
          <a:p>
            <a:r>
              <a:rPr lang="en-US" dirty="0"/>
              <a:t>Usually the motivation is a lower decryption failure rate</a:t>
            </a:r>
          </a:p>
          <a:p>
            <a:r>
              <a:rPr lang="en-US" dirty="0"/>
              <a:t>However, all decoders work on a similar principle to bit flipping</a:t>
            </a:r>
          </a:p>
          <a:p>
            <a:r>
              <a:rPr lang="en-US" dirty="0"/>
              <a:t>No proposed parameter set claims a zero decryption failure</a:t>
            </a:r>
          </a:p>
          <a:p>
            <a:pPr lvl="1"/>
            <a:r>
              <a:rPr lang="en-US" dirty="0"/>
              <a:t>As we’ll see later, the DFR cannot be 0</a:t>
            </a:r>
          </a:p>
          <a:p>
            <a:r>
              <a:rPr lang="en-US" dirty="0"/>
              <a:t>Why are decryption failures bad?</a:t>
            </a:r>
          </a:p>
        </p:txBody>
      </p:sp>
    </p:spTree>
    <p:extLst>
      <p:ext uri="{BB962C8B-B14F-4D97-AF65-F5344CB8AC3E}">
        <p14:creationId xmlns:p14="http://schemas.microsoft.com/office/powerpoint/2010/main" val="419832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C987-7B6A-4A9B-BCF1-F02027F9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GJS attack</a:t>
            </a:r>
            <a:br>
              <a:rPr lang="en-US" dirty="0"/>
            </a:br>
            <a:r>
              <a:rPr lang="en-US" sz="3200" dirty="0"/>
              <a:t>[Guo, Johansson, </a:t>
            </a:r>
            <a:r>
              <a:rPr lang="en-US" sz="3200" dirty="0" err="1"/>
              <a:t>Stankovski</a:t>
            </a:r>
            <a:r>
              <a:rPr lang="en-US" sz="3200" dirty="0"/>
              <a:t> 2016]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9FBFB4-45AF-43F2-8844-27953288B83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bit flipping decoder doesn’t always work</a:t>
                </a:r>
              </a:p>
              <a:p>
                <a:r>
                  <a:rPr lang="en-US" dirty="0"/>
                  <a:t>Ciphertexts/error vectors that induce failures give statistical info about private key</a:t>
                </a:r>
              </a:p>
              <a:p>
                <a:pPr lvl="1"/>
                <a:r>
                  <a:rPr lang="en-US" dirty="0"/>
                  <a:t>Error vectors where there are bits the same distance apart as two bits of the private key are LESS likely to induce a decoding failure</a:t>
                </a:r>
              </a:p>
              <a:p>
                <a:pPr lvl="1"/>
                <a:r>
                  <a:rPr lang="en-US" dirty="0"/>
                  <a:t>Lists of distances between pairs of nonzero coefficients in each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are called distance spectra</a:t>
                </a:r>
              </a:p>
              <a:p>
                <a:r>
                  <a:rPr lang="en-US" dirty="0"/>
                  <a:t>Can recover a key with ~100,000 known </a:t>
                </a:r>
                <a:r>
                  <a:rPr lang="en-US" i="1" dirty="0"/>
                  <a:t>decryption failures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Interesting tidbit: If ALL of the nonzero coefficients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are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the DFR is higher. Too rare to use?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9FBFB4-45AF-43F2-8844-27953288B8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059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957C00-493C-4877-9377-6F5077E18A6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7954" y="1825625"/>
            <a:ext cx="513009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B80A0A-792E-4A93-8DB8-EEEECFEB0AB0}"/>
</file>

<file path=customXml/itemProps2.xml><?xml version="1.0" encoding="utf-8"?>
<ds:datastoreItem xmlns:ds="http://schemas.openxmlformats.org/officeDocument/2006/customXml" ds:itemID="{1956E052-0600-4C23-9FF9-17E816B44427}"/>
</file>

<file path=customXml/itemProps3.xml><?xml version="1.0" encoding="utf-8"?>
<ds:datastoreItem xmlns:ds="http://schemas.openxmlformats.org/officeDocument/2006/customXml" ds:itemID="{CF454571-4A13-4BA6-8963-37EAC1834031}"/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1625</Words>
  <Application>Microsoft Office PowerPoint</Application>
  <PresentationFormat>Widescreen</PresentationFormat>
  <Paragraphs>143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QC-MDPC (BIKE) Failure Analysis Survey</vt:lpstr>
      <vt:lpstr>Overview</vt:lpstr>
      <vt:lpstr>Some Coding Theory</vt:lpstr>
      <vt:lpstr>Quasi-Cyclic Structure</vt:lpstr>
      <vt:lpstr>BIKE Construction (Niederreiter)</vt:lpstr>
      <vt:lpstr>BIKE Parameters</vt:lpstr>
      <vt:lpstr>Bit-Flipping Decoder</vt:lpstr>
      <vt:lpstr>Other Decoders</vt:lpstr>
      <vt:lpstr>GJS attack [Guo, Johansson, Stankovski 2016]</vt:lpstr>
      <vt:lpstr>Error Amplification [Nilsson, Johansson, Wagner 2018]</vt:lpstr>
      <vt:lpstr>Bounding the Error Rate</vt:lpstr>
      <vt:lpstr>Markov Model and Extrapolation [Sendrier, Vasseur 2018], [Sendrier, Vasseur 2019], [Drucker, Gueron, Kostic 2019] </vt:lpstr>
      <vt:lpstr>Error Floors Image on right from [Richardson] illustrating similar phenomenon in related code to BIKE</vt:lpstr>
      <vt:lpstr>Directions for Future Work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QC-MDPC (BIKE) Failure Analysis Survey</dc:title>
  <dc:creator>Perlner, Ray A. (Fed)</dc:creator>
  <cp:lastModifiedBy>Perlner, Ray A. (Fed)</cp:lastModifiedBy>
  <cp:revision>41</cp:revision>
  <cp:lastPrinted>2020-09-02T15:59:54Z</cp:lastPrinted>
  <dcterms:created xsi:type="dcterms:W3CDTF">2020-08-31T13:04:39Z</dcterms:created>
  <dcterms:modified xsi:type="dcterms:W3CDTF">2020-09-10T19:15:23Z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